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90" r:id="rId27"/>
    <p:sldId id="291" r:id="rId28"/>
    <p:sldId id="280" r:id="rId29"/>
    <p:sldId id="281" r:id="rId30"/>
    <p:sldId id="282" r:id="rId31"/>
    <p:sldId id="283"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72"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EE23ACE-1140-4B74-9789-AA2472216A80}" type="datetimeFigureOut">
              <a:rPr lang="en-AU" smtClean="0"/>
              <a:t>4/12/2019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C51FE8-547E-4F18-81B4-2DCFBA911791}" type="slidenum">
              <a:rPr lang="en-AU" smtClean="0"/>
              <a:t>‹#›</a:t>
            </a:fld>
            <a:endParaRPr lang="en-AU"/>
          </a:p>
        </p:txBody>
      </p:sp>
    </p:spTree>
    <p:extLst>
      <p:ext uri="{BB962C8B-B14F-4D97-AF65-F5344CB8AC3E}">
        <p14:creationId xmlns:p14="http://schemas.microsoft.com/office/powerpoint/2010/main" val="314581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E23ACE-1140-4B74-9789-AA2472216A80}" type="datetimeFigureOut">
              <a:rPr lang="en-AU" smtClean="0"/>
              <a:t>4/12/2019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C51FE8-547E-4F18-81B4-2DCFBA911791}" type="slidenum">
              <a:rPr lang="en-AU" smtClean="0"/>
              <a:t>‹#›</a:t>
            </a:fld>
            <a:endParaRPr lang="en-AU"/>
          </a:p>
        </p:txBody>
      </p:sp>
    </p:spTree>
    <p:extLst>
      <p:ext uri="{BB962C8B-B14F-4D97-AF65-F5344CB8AC3E}">
        <p14:creationId xmlns:p14="http://schemas.microsoft.com/office/powerpoint/2010/main" val="138763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E23ACE-1140-4B74-9789-AA2472216A80}" type="datetimeFigureOut">
              <a:rPr lang="en-AU" smtClean="0"/>
              <a:t>4/12/2019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C51FE8-547E-4F18-81B4-2DCFBA911791}" type="slidenum">
              <a:rPr lang="en-AU" smtClean="0"/>
              <a:t>‹#›</a:t>
            </a:fld>
            <a:endParaRPr lang="en-AU"/>
          </a:p>
        </p:txBody>
      </p:sp>
    </p:spTree>
    <p:extLst>
      <p:ext uri="{BB962C8B-B14F-4D97-AF65-F5344CB8AC3E}">
        <p14:creationId xmlns:p14="http://schemas.microsoft.com/office/powerpoint/2010/main" val="273105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251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311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09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12/4/2019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138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12/4/2019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003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12/4/2019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275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0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E23ACE-1140-4B74-9789-AA2472216A80}" type="datetimeFigureOut">
              <a:rPr lang="en-AU" smtClean="0"/>
              <a:t>4/12/2019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C51FE8-547E-4F18-81B4-2DCFBA911791}" type="slidenum">
              <a:rPr lang="en-AU" smtClean="0"/>
              <a:t>‹#›</a:t>
            </a:fld>
            <a:endParaRPr lang="en-AU"/>
          </a:p>
        </p:txBody>
      </p:sp>
    </p:spTree>
    <p:extLst>
      <p:ext uri="{BB962C8B-B14F-4D97-AF65-F5344CB8AC3E}">
        <p14:creationId xmlns:p14="http://schemas.microsoft.com/office/powerpoint/2010/main" val="2728356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811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030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488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4/12/2019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03968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4/12/2019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69447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4/12/2019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42186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4/12/2019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78743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A56DC849-004C-4366-A796-62A0835904CD}" type="datetimeFigureOut">
              <a:rPr lang="ms-MY" smtClean="0">
                <a:solidFill>
                  <a:prstClr val="black">
                    <a:tint val="75000"/>
                  </a:prstClr>
                </a:solidFill>
              </a:rPr>
              <a:pPr/>
              <a:t>4/12/2019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552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A56DC849-004C-4366-A796-62A0835904CD}" type="datetimeFigureOut">
              <a:rPr lang="ms-MY" smtClean="0">
                <a:solidFill>
                  <a:prstClr val="black">
                    <a:tint val="75000"/>
                  </a:prstClr>
                </a:solidFill>
              </a:rPr>
              <a:pPr/>
              <a:t>4/12/2019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776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DC849-004C-4366-A796-62A0835904CD}" type="datetimeFigureOut">
              <a:rPr lang="ms-MY" smtClean="0">
                <a:solidFill>
                  <a:prstClr val="black">
                    <a:tint val="75000"/>
                  </a:prstClr>
                </a:solidFill>
              </a:rPr>
              <a:pPr/>
              <a:t>4/12/2019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2540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23ACE-1140-4B74-9789-AA2472216A80}" type="datetimeFigureOut">
              <a:rPr lang="en-AU" smtClean="0"/>
              <a:t>4/12/2019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C51FE8-547E-4F18-81B4-2DCFBA911791}" type="slidenum">
              <a:rPr lang="en-AU" smtClean="0"/>
              <a:t>‹#›</a:t>
            </a:fld>
            <a:endParaRPr lang="en-AU"/>
          </a:p>
        </p:txBody>
      </p:sp>
    </p:spTree>
    <p:extLst>
      <p:ext uri="{BB962C8B-B14F-4D97-AF65-F5344CB8AC3E}">
        <p14:creationId xmlns:p14="http://schemas.microsoft.com/office/powerpoint/2010/main" val="2956397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4/12/2019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38579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4/12/2019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62955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4/12/2019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77267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4/12/2019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25079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12/4/2019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4241054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12/4/2019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2854427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12/4/2019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3493549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12/4/2019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2883429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12/4/2019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55418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12/4/2019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173461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EE23ACE-1140-4B74-9789-AA2472216A80}" type="datetimeFigureOut">
              <a:rPr lang="en-AU" smtClean="0"/>
              <a:t>4/12/2019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C51FE8-547E-4F18-81B4-2DCFBA911791}" type="slidenum">
              <a:rPr lang="en-AU" smtClean="0"/>
              <a:t>‹#›</a:t>
            </a:fld>
            <a:endParaRPr lang="en-AU"/>
          </a:p>
        </p:txBody>
      </p:sp>
    </p:spTree>
    <p:extLst>
      <p:ext uri="{BB962C8B-B14F-4D97-AF65-F5344CB8AC3E}">
        <p14:creationId xmlns:p14="http://schemas.microsoft.com/office/powerpoint/2010/main" val="3471120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12/4/2019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1743124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12/4/2019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85809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12/4/2019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3700333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12/4/2019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24038284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12/4/2019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260899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EE23ACE-1140-4B74-9789-AA2472216A80}" type="datetimeFigureOut">
              <a:rPr lang="en-AU" smtClean="0"/>
              <a:t>4/12/2019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DC51FE8-547E-4F18-81B4-2DCFBA911791}" type="slidenum">
              <a:rPr lang="en-AU" smtClean="0"/>
              <a:t>‹#›</a:t>
            </a:fld>
            <a:endParaRPr lang="en-AU"/>
          </a:p>
        </p:txBody>
      </p:sp>
    </p:spTree>
    <p:extLst>
      <p:ext uri="{BB962C8B-B14F-4D97-AF65-F5344CB8AC3E}">
        <p14:creationId xmlns:p14="http://schemas.microsoft.com/office/powerpoint/2010/main" val="114221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EE23ACE-1140-4B74-9789-AA2472216A80}" type="datetimeFigureOut">
              <a:rPr lang="en-AU" smtClean="0"/>
              <a:t>4/12/2019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DC51FE8-547E-4F18-81B4-2DCFBA911791}" type="slidenum">
              <a:rPr lang="en-AU" smtClean="0"/>
              <a:t>‹#›</a:t>
            </a:fld>
            <a:endParaRPr lang="en-AU"/>
          </a:p>
        </p:txBody>
      </p:sp>
    </p:spTree>
    <p:extLst>
      <p:ext uri="{BB962C8B-B14F-4D97-AF65-F5344CB8AC3E}">
        <p14:creationId xmlns:p14="http://schemas.microsoft.com/office/powerpoint/2010/main" val="111121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23ACE-1140-4B74-9789-AA2472216A80}" type="datetimeFigureOut">
              <a:rPr lang="en-AU" smtClean="0"/>
              <a:t>4/12/2019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DC51FE8-547E-4F18-81B4-2DCFBA911791}" type="slidenum">
              <a:rPr lang="en-AU" smtClean="0"/>
              <a:t>‹#›</a:t>
            </a:fld>
            <a:endParaRPr lang="en-AU"/>
          </a:p>
        </p:txBody>
      </p:sp>
    </p:spTree>
    <p:extLst>
      <p:ext uri="{BB962C8B-B14F-4D97-AF65-F5344CB8AC3E}">
        <p14:creationId xmlns:p14="http://schemas.microsoft.com/office/powerpoint/2010/main" val="197722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23ACE-1140-4B74-9789-AA2472216A80}" type="datetimeFigureOut">
              <a:rPr lang="en-AU" smtClean="0"/>
              <a:t>4/12/2019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C51FE8-547E-4F18-81B4-2DCFBA911791}" type="slidenum">
              <a:rPr lang="en-AU" smtClean="0"/>
              <a:t>‹#›</a:t>
            </a:fld>
            <a:endParaRPr lang="en-AU"/>
          </a:p>
        </p:txBody>
      </p:sp>
    </p:spTree>
    <p:extLst>
      <p:ext uri="{BB962C8B-B14F-4D97-AF65-F5344CB8AC3E}">
        <p14:creationId xmlns:p14="http://schemas.microsoft.com/office/powerpoint/2010/main" val="183422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23ACE-1140-4B74-9789-AA2472216A80}" type="datetimeFigureOut">
              <a:rPr lang="en-AU" smtClean="0"/>
              <a:t>4/12/2019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C51FE8-547E-4F18-81B4-2DCFBA911791}" type="slidenum">
              <a:rPr lang="en-AU" smtClean="0"/>
              <a:t>‹#›</a:t>
            </a:fld>
            <a:endParaRPr lang="en-AU"/>
          </a:p>
        </p:txBody>
      </p:sp>
    </p:spTree>
    <p:extLst>
      <p:ext uri="{BB962C8B-B14F-4D97-AF65-F5344CB8AC3E}">
        <p14:creationId xmlns:p14="http://schemas.microsoft.com/office/powerpoint/2010/main" val="395322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23ACE-1140-4B74-9789-AA2472216A80}" type="datetimeFigureOut">
              <a:rPr lang="en-AU" smtClean="0"/>
              <a:t>4/12/2019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51FE8-547E-4F18-81B4-2DCFBA911791}" type="slidenum">
              <a:rPr lang="en-AU" smtClean="0"/>
              <a:t>‹#›</a:t>
            </a:fld>
            <a:endParaRPr lang="en-AU"/>
          </a:p>
        </p:txBody>
      </p:sp>
    </p:spTree>
    <p:extLst>
      <p:ext uri="{BB962C8B-B14F-4D97-AF65-F5344CB8AC3E}">
        <p14:creationId xmlns:p14="http://schemas.microsoft.com/office/powerpoint/2010/main" val="3543112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12/4/2019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959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DC849-004C-4366-A796-62A0835904CD}" type="datetimeFigureOut">
              <a:rPr lang="ms-MY" smtClean="0">
                <a:solidFill>
                  <a:prstClr val="black">
                    <a:tint val="75000"/>
                  </a:prstClr>
                </a:solidFill>
              </a:rPr>
              <a:pPr/>
              <a:t>4/12/2019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55961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3738792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 y="0"/>
            <a:ext cx="913136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335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2738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endPar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 Imran ayat 158</a:t>
            </a:r>
            <a:endParaRPr lang="ms-MY" sz="2800" dirty="0"/>
          </a:p>
        </p:txBody>
      </p:sp>
      <p:sp>
        <p:nvSpPr>
          <p:cNvPr id="4" name="Rectangle 3"/>
          <p:cNvSpPr/>
          <p:nvPr/>
        </p:nvSpPr>
        <p:spPr>
          <a:xfrm>
            <a:off x="0" y="1628800"/>
            <a:ext cx="9144000" cy="830997"/>
          </a:xfrm>
          <a:prstGeom prst="rect">
            <a:avLst/>
          </a:prstGeom>
          <a:solidFill>
            <a:schemeClr val="accent6">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وَلَئِن مُّتُّمْ أَوْ قُتِلْتُمْ لَإِلَى اللَّهِ تُحْشَرُونَ </a:t>
            </a:r>
            <a:endParaRPr lang="ms-MY" sz="2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446403"/>
            <a:ext cx="9144000" cy="120032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Demi </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sesungguhnya jika kamu mati atau terbunuh, sudah tentu kepada Allah jualah kamu akan dihimpunkan (untuk menerima balasan).</a:t>
            </a:r>
            <a:endParaRPr kumimoji="0" lang="ms-MY" sz="28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2738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endPar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Jumuah ayat 8</a:t>
            </a:r>
            <a:endParaRPr lang="ms-MY" sz="2800" dirty="0"/>
          </a:p>
        </p:txBody>
      </p:sp>
      <p:sp>
        <p:nvSpPr>
          <p:cNvPr id="4" name="Rectangle 3"/>
          <p:cNvSpPr/>
          <p:nvPr/>
        </p:nvSpPr>
        <p:spPr>
          <a:xfrm>
            <a:off x="0" y="1628800"/>
            <a:ext cx="9144000" cy="1569660"/>
          </a:xfrm>
          <a:prstGeom prst="rect">
            <a:avLst/>
          </a:prstGeom>
          <a:solidFill>
            <a:schemeClr val="accent6">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 إِنَّ الْمَوْتَ الَّذِي تَفِرُّونَ مِنْهُ فَإِنَّهُ مُلَاقِيكُمْ ۖ ثُمَّ تُرَدُّونَ إِلَىٰ عَالِمِ الْغَيْبِ وَالشَّهَادَةِ فَيُنَبِّئُكُم بِمَا كُنتُمْ تَعْمَلُونَ</a:t>
            </a:r>
            <a:endParaRPr lang="ms-MY" sz="2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545702"/>
            <a:ext cx="9144000" cy="2123658"/>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“Katakanlah (Wahai </a:t>
            </a:r>
            <a:r>
              <a:rPr lang="ms-MY" sz="22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Muhammad</a:t>
            </a: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Sebenarnya maut yang kamu melarikan diri daripadanya itu, tetaplah ia akan menemui kamu; kemudian kamu akan dikembalikan kepada Allah Yang mengetahui segala yang ghaib dan yang nyata, lalu ia memberitahu kepada kamu apa yang kamu telah lakukan (serta membalasnya)".</a:t>
            </a:r>
            <a:endParaRPr kumimoji="0" lang="ms-MY" sz="22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16632"/>
            <a:ext cx="82296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s-MY" sz="2800" dirty="0" smtClean="0">
                <a:ln>
                  <a:solidFill>
                    <a:schemeClr val="tx1"/>
                  </a:solidFill>
                </a:ln>
                <a:solidFill>
                  <a:schemeClr val="bg1"/>
                </a:solidFill>
                <a:effectLst>
                  <a:glow rad="101600">
                    <a:schemeClr val="tx1">
                      <a:alpha val="60000"/>
                    </a:schemeClr>
                  </a:glow>
                </a:effectLst>
                <a:latin typeface="Arial Black" pitchFamily="34" charset="0"/>
              </a:rPr>
              <a:t>Antara Persiapan Menemui Allah</a:t>
            </a:r>
            <a:endParaRPr lang="ms-MY" sz="28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ectangle 3"/>
          <p:cNvSpPr/>
          <p:nvPr/>
        </p:nvSpPr>
        <p:spPr>
          <a:xfrm>
            <a:off x="1187624" y="980728"/>
            <a:ext cx="6670220" cy="985308"/>
          </a:xfrm>
          <a:prstGeom prst="rect">
            <a:avLst/>
          </a:prstGeom>
          <a:solidFill>
            <a:srgbClr val="FF0066"/>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banyakkan taubat </a:t>
            </a:r>
            <a:r>
              <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 meminta </a:t>
            </a: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ampun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Callout 4"/>
          <p:cNvSpPr/>
          <p:nvPr/>
        </p:nvSpPr>
        <p:spPr>
          <a:xfrm>
            <a:off x="179512" y="1196752"/>
            <a:ext cx="720080" cy="504057"/>
          </a:xfrm>
          <a:prstGeom prst="rightArrowCallout">
            <a:avLst/>
          </a:prstGeom>
          <a:solidFill>
            <a:srgbClr val="FF0066"/>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1</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6" name="Title 1"/>
          <p:cNvSpPr txBox="1">
            <a:spLocks/>
          </p:cNvSpPr>
          <p:nvPr/>
        </p:nvSpPr>
        <p:spPr>
          <a:xfrm>
            <a:off x="35496" y="2132856"/>
            <a:ext cx="405519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endParaRPr lang="de-D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de-D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de-D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Tahrim, ayat 8</a:t>
            </a:r>
            <a:endParaRPr lang="ms-MY" sz="2200" dirty="0"/>
          </a:p>
        </p:txBody>
      </p:sp>
      <p:sp>
        <p:nvSpPr>
          <p:cNvPr id="7" name="Rectangle 6"/>
          <p:cNvSpPr/>
          <p:nvPr/>
        </p:nvSpPr>
        <p:spPr>
          <a:xfrm>
            <a:off x="0" y="3356992"/>
            <a:ext cx="9144000" cy="1446550"/>
          </a:xfrm>
          <a:prstGeom prst="rect">
            <a:avLst/>
          </a:prstGeom>
          <a:solidFill>
            <a:schemeClr val="accent6">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تُوبُوا إِلَى اللَّهِ تَوْبَةً نَّصُوحًا عَسَىٰ رَبُّكُمْ أَن يُكَفِّرَ عَنكُمْ سَيِّئَاتِكُمْ وَيُدْخِلَكُمْ جَنَّاتٍ تَجْرِي مِن تَحْتِهَا الْأَنْهَارُ </a:t>
            </a:r>
            <a:endParaRPr lang="ms-MY"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ectangle 1"/>
          <p:cNvSpPr>
            <a:spLocks noChangeArrowheads="1"/>
          </p:cNvSpPr>
          <p:nvPr/>
        </p:nvSpPr>
        <p:spPr bwMode="auto">
          <a:xfrm>
            <a:off x="0" y="4941168"/>
            <a:ext cx="9144000" cy="1785104"/>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“Wahai orang-orang yang beriman! bertaubatlah kamu kepada Allah dengan taubat </a:t>
            </a:r>
            <a:r>
              <a:rPr lang="ms-MY" sz="22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Nasuha</a:t>
            </a: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mudah-mudahan Tuhan kamu akan menghapuskan kesalahan-kesalahan kamu dan memasukkan kamu ke dalam syurga yang mengalir di bawahnya beberapa sungai, ….".</a:t>
            </a:r>
            <a:endParaRPr kumimoji="0" lang="ms-MY" sz="22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2738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ms-MY" sz="2800" dirty="0"/>
          </a:p>
        </p:txBody>
      </p:sp>
      <p:sp>
        <p:nvSpPr>
          <p:cNvPr id="4" name="Rectangle 3"/>
          <p:cNvSpPr/>
          <p:nvPr/>
        </p:nvSpPr>
        <p:spPr>
          <a:xfrm>
            <a:off x="0" y="2003356"/>
            <a:ext cx="9144000" cy="1569660"/>
          </a:xfrm>
          <a:prstGeom prst="rect">
            <a:avLst/>
          </a:prstGeom>
          <a:solidFill>
            <a:schemeClr val="accent6">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إِنِّيْ لَأَسْتَغْفِرُ اللهَ وَأَتُوْبُ إِلَيْهِ فِي الْيَوْمِ أَكْثَرَ مِنْ سَبْعِيْنَ مَرَّةً " </a:t>
            </a:r>
            <a:r>
              <a:rPr lang="ar-SA"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البخاري.</a:t>
            </a:r>
            <a:endParaRPr lang="ms-MY" sz="1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5053533"/>
            <a:ext cx="9144000" cy="1107996"/>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“Demi Allah sesungguhnya aku meminta ampun kepada Allah dan aku bertaubat </a:t>
            </a:r>
            <a:r>
              <a:rPr lang="ms-MY" sz="22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kepada-Nya</a:t>
            </a: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melebihi tujuh puluh kali dalam satu hari”. </a:t>
            </a:r>
            <a:endParaRPr kumimoji="0" lang="ms-MY" sz="22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16632"/>
            <a:ext cx="82296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s-MY" sz="2800" dirty="0" smtClean="0">
                <a:ln>
                  <a:solidFill>
                    <a:schemeClr val="tx1"/>
                  </a:solidFill>
                </a:ln>
                <a:solidFill>
                  <a:schemeClr val="bg1"/>
                </a:solidFill>
                <a:effectLst>
                  <a:glow rad="101600">
                    <a:schemeClr val="tx1">
                      <a:alpha val="60000"/>
                    </a:schemeClr>
                  </a:glow>
                </a:effectLst>
                <a:latin typeface="Arial Black" pitchFamily="34" charset="0"/>
              </a:rPr>
              <a:t>Antara Persiapan Menemui Allah</a:t>
            </a:r>
            <a:endParaRPr lang="ms-MY" sz="28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ectangle 3"/>
          <p:cNvSpPr/>
          <p:nvPr/>
        </p:nvSpPr>
        <p:spPr>
          <a:xfrm>
            <a:off x="827584" y="980728"/>
            <a:ext cx="6670220" cy="985308"/>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Membetul dan </a:t>
            </a:r>
            <a:r>
              <a:rPr lang="ms-MY"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memperelokkan</a:t>
            </a:r>
            <a:r>
              <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solat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Callout 4"/>
          <p:cNvSpPr/>
          <p:nvPr/>
        </p:nvSpPr>
        <p:spPr>
          <a:xfrm>
            <a:off x="107504" y="1223570"/>
            <a:ext cx="720080" cy="504057"/>
          </a:xfrm>
          <a:prstGeom prst="rightArrowCallou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2</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6" name="Title 1"/>
          <p:cNvSpPr txBox="1">
            <a:spLocks/>
          </p:cNvSpPr>
          <p:nvPr/>
        </p:nvSpPr>
        <p:spPr>
          <a:xfrm>
            <a:off x="35496" y="2132856"/>
            <a:ext cx="405519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ms-MY" sz="2200" dirty="0"/>
          </a:p>
        </p:txBody>
      </p:sp>
      <p:sp>
        <p:nvSpPr>
          <p:cNvPr id="7" name="Rectangle 6"/>
          <p:cNvSpPr/>
          <p:nvPr/>
        </p:nvSpPr>
        <p:spPr>
          <a:xfrm>
            <a:off x="0" y="2990562"/>
            <a:ext cx="9144000" cy="1446550"/>
          </a:xfrm>
          <a:prstGeom prst="rect">
            <a:avLst/>
          </a:prstGeom>
          <a:solidFill>
            <a:schemeClr val="accent6">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أَوَّلُ مَا يُحَاسَبُ بِهِ الْعَبْدُ يَوْمَ الْقِيَامَةِ الصَّلَاةُ، فَإِنْ صَلُحَتْ صَلُحَ سَائِرُ عَمَلِهِ، وَإِنْ فَسَدَتْ فَسَدَ سَائِرُ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عَمَلِهِ</a:t>
            </a:r>
            <a:endParaRPr lang="ms-MY"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ectangle 1"/>
          <p:cNvSpPr>
            <a:spLocks noChangeArrowheads="1"/>
          </p:cNvSpPr>
          <p:nvPr/>
        </p:nvSpPr>
        <p:spPr bwMode="auto">
          <a:xfrm>
            <a:off x="0" y="4545702"/>
            <a:ext cx="9144000" cy="2123658"/>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“Amalan yang mula-mula sekali dihisabkan seseorang hamba pada hari kiamat ialah solatnya, oleh itu jika solatnya baik (diterima) semua </a:t>
            </a:r>
            <a:r>
              <a:rPr lang="ms-MY" sz="22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amalam</a:t>
            </a: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baiknya yang akan diterima dan jika solatnya rosak (tidak diterima)  maka semua amalan baiknya yang lain tidak akan diterima”. </a:t>
            </a:r>
            <a:endParaRPr kumimoji="0" lang="ms-MY" sz="22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16632"/>
            <a:ext cx="82296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s-MY" sz="2800" dirty="0" smtClean="0">
                <a:ln>
                  <a:solidFill>
                    <a:schemeClr val="tx1"/>
                  </a:solidFill>
                </a:ln>
                <a:solidFill>
                  <a:schemeClr val="bg1"/>
                </a:solidFill>
                <a:effectLst>
                  <a:glow rad="101600">
                    <a:schemeClr val="tx1">
                      <a:alpha val="60000"/>
                    </a:schemeClr>
                  </a:glow>
                </a:effectLst>
                <a:latin typeface="Arial Black" pitchFamily="34" charset="0"/>
              </a:rPr>
              <a:t>Antara Persiapan Menemui Allah</a:t>
            </a:r>
            <a:endParaRPr lang="ms-MY" sz="28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ectangle 3"/>
          <p:cNvSpPr/>
          <p:nvPr/>
        </p:nvSpPr>
        <p:spPr>
          <a:xfrm>
            <a:off x="1043608" y="1052736"/>
            <a:ext cx="6670220" cy="98530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Selesaikan Semua Hutang</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Callout 4"/>
          <p:cNvSpPr/>
          <p:nvPr/>
        </p:nvSpPr>
        <p:spPr>
          <a:xfrm>
            <a:off x="179512" y="1303250"/>
            <a:ext cx="720080" cy="504057"/>
          </a:xfrm>
          <a:prstGeom prst="right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3</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6" name="Rectangle 5"/>
          <p:cNvSpPr/>
          <p:nvPr/>
        </p:nvSpPr>
        <p:spPr>
          <a:xfrm>
            <a:off x="0" y="2990562"/>
            <a:ext cx="9144000" cy="769441"/>
          </a:xfrm>
          <a:prstGeom prst="rect">
            <a:avLst/>
          </a:prstGeom>
          <a:solidFill>
            <a:schemeClr val="accent6">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نَفْسُ الْمُؤْمِنِ مُعَلَّقَةٌ بِدَيْنِهِ حَتَّى يُقْضَى عَنْهُ </a:t>
            </a:r>
            <a:endParaRPr lang="ms-MY"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Rectangle 1"/>
          <p:cNvSpPr>
            <a:spLocks noChangeArrowheads="1"/>
          </p:cNvSpPr>
          <p:nvPr/>
        </p:nvSpPr>
        <p:spPr bwMode="auto">
          <a:xfrm>
            <a:off x="0" y="5053533"/>
            <a:ext cx="9144000" cy="1107996"/>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t>
            </a: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Roh seseorang mukmin itu tergantung (dihalang daripada tempat yang mulia) dengan sebab hutangnya sehinggalah hutangnya itu dilunaskan” . </a:t>
            </a:r>
            <a:endParaRPr kumimoji="0" lang="ms-MY" sz="22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Title 1"/>
          <p:cNvSpPr txBox="1">
            <a:spLocks/>
          </p:cNvSpPr>
          <p:nvPr/>
        </p:nvSpPr>
        <p:spPr>
          <a:xfrm>
            <a:off x="35496" y="2132856"/>
            <a:ext cx="405519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ms-MY" sz="2200" dirty="0"/>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16632"/>
            <a:ext cx="82296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s-MY" sz="2800" dirty="0" smtClean="0">
                <a:ln>
                  <a:solidFill>
                    <a:schemeClr val="tx1"/>
                  </a:solidFill>
                </a:ln>
                <a:solidFill>
                  <a:schemeClr val="bg1"/>
                </a:solidFill>
                <a:effectLst>
                  <a:glow rad="101600">
                    <a:schemeClr val="tx1">
                      <a:alpha val="60000"/>
                    </a:schemeClr>
                  </a:glow>
                </a:effectLst>
                <a:latin typeface="Arial Black" pitchFamily="34" charset="0"/>
              </a:rPr>
              <a:t>Antara Persiapan Menemui Allah</a:t>
            </a:r>
            <a:endParaRPr lang="ms-MY" sz="28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ectangle 3"/>
          <p:cNvSpPr/>
          <p:nvPr/>
        </p:nvSpPr>
        <p:spPr>
          <a:xfrm>
            <a:off x="1403648" y="1319277"/>
            <a:ext cx="6670220" cy="10980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Minta Maaf kepada semua orang yang pernah kita aniaya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Callout 4"/>
          <p:cNvSpPr/>
          <p:nvPr/>
        </p:nvSpPr>
        <p:spPr>
          <a:xfrm>
            <a:off x="396582" y="1600493"/>
            <a:ext cx="720080" cy="504057"/>
          </a:xfrm>
          <a:prstGeom prst="rightArrow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4</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6" name="Rectangle 1"/>
          <p:cNvSpPr>
            <a:spLocks noChangeArrowheads="1"/>
          </p:cNvSpPr>
          <p:nvPr/>
        </p:nvSpPr>
        <p:spPr bwMode="auto">
          <a:xfrm>
            <a:off x="396582" y="2615421"/>
            <a:ext cx="8423890" cy="3477875"/>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Sesiapa yang pernah menzalimi saudaranya sama ada terhadap  maruahnya atau sesuatu yang lain (seperti harta benda dan sebagainya) maka hendaklah dia meminta halal daripadanya sekarang, sebelum datangnya hari yang dinar atau dirham tidak laku lagi, malah pada ketika itu jika ada baginya amal baik akan diambil daripadanya sebagai bayaran mengikut kadar kezalimannya, jika tidak ada baginya amalan baik akan diambil kejahatan daripada mangsanya untuk diletakkan ke atasnya”. </a:t>
            </a:r>
            <a:endParaRPr kumimoji="0" lang="ms-MY" sz="22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8640"/>
            <a:ext cx="8229600" cy="63408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menyalurkan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berterusan</a:t>
            </a:r>
            <a:endParaRPr lang="ms-MY" sz="3200" dirty="0"/>
          </a:p>
        </p:txBody>
      </p:sp>
      <p:sp>
        <p:nvSpPr>
          <p:cNvPr id="4" name="Flowchart: Alternate Process 3"/>
          <p:cNvSpPr/>
          <p:nvPr/>
        </p:nvSpPr>
        <p:spPr>
          <a:xfrm>
            <a:off x="755576" y="1038746"/>
            <a:ext cx="6588731" cy="662550"/>
          </a:xfrm>
          <a:prstGeom prst="flowChartAlternateProcess">
            <a:avLst/>
          </a:prstGeom>
          <a:solidFill>
            <a:srgbClr val="00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2400" dirty="0" smtClean="0">
                <a:ln>
                  <a:solidFill>
                    <a:schemeClr val="tx1"/>
                  </a:solidFill>
                </a:ln>
                <a:solidFill>
                  <a:schemeClr val="bg1"/>
                </a:solidFill>
                <a:effectLst>
                  <a:glow rad="101600">
                    <a:schemeClr val="tx1">
                      <a:alpha val="60000"/>
                    </a:schemeClr>
                  </a:glow>
                </a:effectLst>
                <a:latin typeface="Arial Black" pitchFamily="34" charset="0"/>
              </a:rPr>
              <a:t>SEDEKAH JARIAH</a:t>
            </a:r>
            <a:endParaRPr lang="ms-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5" name="Flowchart: Alternate Process 4"/>
          <p:cNvSpPr/>
          <p:nvPr/>
        </p:nvSpPr>
        <p:spPr>
          <a:xfrm>
            <a:off x="2267745" y="1628800"/>
            <a:ext cx="5544616" cy="828092"/>
          </a:xfrm>
          <a:prstGeom prst="flowChartAlternateProcess">
            <a:avLst/>
          </a:prstGeom>
          <a:solidFill>
            <a:srgbClr val="21C5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22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 diri masjid, sekolah, rumah anak yatim</a:t>
            </a:r>
            <a:endParaRPr lang="ms-MY" sz="22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9513" y="4725144"/>
            <a:ext cx="8856984" cy="1944216"/>
          </a:xfrm>
          <a:prstGeom prst="rect">
            <a:avLst/>
          </a:prstGeom>
          <a:solidFill>
            <a:schemeClr val="tx2"/>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ms-MY" sz="2200" b="1" dirty="0">
                <a:effectLst>
                  <a:glow rad="101600">
                    <a:schemeClr val="tx1">
                      <a:alpha val="60000"/>
                    </a:schemeClr>
                  </a:glow>
                  <a:outerShdw blurRad="38100" dist="38100" dir="2700000" algn="tl">
                    <a:srgbClr val="000000">
                      <a:alpha val="43137"/>
                    </a:srgbClr>
                  </a:outerShdw>
                </a:effectLst>
                <a:latin typeface="Arial Black" pitchFamily="34" charset="0"/>
              </a:rPr>
              <a:t>“Kamu tidak sekali-kali akan dapat mencapai (hakikat) kebajikan dan kebaktian (yang sempurna) sebelum kamu dermakan sebahagian dari apa yang kamu sayangi. dan sesuatu apa jua yang kamu dermakan maka sesungguhnya Allah mengetahuinya”.</a:t>
            </a:r>
            <a:endParaRPr lang="ms-MY" sz="2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Callout 6"/>
          <p:cNvSpPr/>
          <p:nvPr/>
        </p:nvSpPr>
        <p:spPr>
          <a:xfrm>
            <a:off x="811579" y="1124744"/>
            <a:ext cx="576064" cy="504056"/>
          </a:xfrm>
          <a:prstGeom prst="rightArrowCallout">
            <a:avLst/>
          </a:prstGeom>
          <a:solidFill>
            <a:srgbClr val="FF0000"/>
          </a:solidFill>
          <a:ln>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1</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8" name="Title 1"/>
          <p:cNvSpPr txBox="1">
            <a:spLocks/>
          </p:cNvSpPr>
          <p:nvPr/>
        </p:nvSpPr>
        <p:spPr>
          <a:xfrm>
            <a:off x="35496" y="2492896"/>
            <a:ext cx="4055190" cy="7200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endParaRPr lang="de-D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de-D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de-D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 Imran, ayat 92</a:t>
            </a:r>
            <a:endParaRPr lang="ms-MY" sz="2200" dirty="0"/>
          </a:p>
        </p:txBody>
      </p:sp>
      <p:sp>
        <p:nvSpPr>
          <p:cNvPr id="9" name="Rectangle 8"/>
          <p:cNvSpPr/>
          <p:nvPr/>
        </p:nvSpPr>
        <p:spPr>
          <a:xfrm>
            <a:off x="0" y="3246075"/>
            <a:ext cx="9144000" cy="1446550"/>
          </a:xfrm>
          <a:prstGeom prst="rect">
            <a:avLst/>
          </a:prstGeom>
          <a:solidFill>
            <a:schemeClr val="accent6">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لَن تَنَالُوا الْبِرَّ حَتَّىٰ تُنفِقُوا مِمَّا تُحِبُّونَ ۚ وَمَا تُنفِقُوا مِن شَيْءٍ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فَإِنَّ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بِهِ عَلِيمٌ</a:t>
            </a:r>
            <a:endParaRPr lang="ms-MY"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60648"/>
            <a:ext cx="8229600" cy="63408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menyalurkan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berterusan</a:t>
            </a:r>
            <a:endParaRPr lang="ms-MY" sz="3200" dirty="0"/>
          </a:p>
        </p:txBody>
      </p:sp>
      <p:sp>
        <p:nvSpPr>
          <p:cNvPr id="4" name="Flowchart: Alternate Process 3"/>
          <p:cNvSpPr/>
          <p:nvPr/>
        </p:nvSpPr>
        <p:spPr>
          <a:xfrm>
            <a:off x="755576" y="1254770"/>
            <a:ext cx="6588731" cy="662550"/>
          </a:xfrm>
          <a:prstGeom prst="flowChartAlternateProcess">
            <a:avLst/>
          </a:prstGeom>
          <a:solidFill>
            <a:srgbClr val="00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2400" dirty="0" smtClean="0">
                <a:ln>
                  <a:solidFill>
                    <a:schemeClr val="tx1"/>
                  </a:solidFill>
                </a:ln>
                <a:solidFill>
                  <a:schemeClr val="bg1"/>
                </a:solidFill>
                <a:effectLst>
                  <a:glow rad="101600">
                    <a:schemeClr val="tx1">
                      <a:alpha val="60000"/>
                    </a:schemeClr>
                  </a:glow>
                </a:effectLst>
                <a:latin typeface="Arial Black" pitchFamily="34" charset="0"/>
              </a:rPr>
              <a:t>SEBARKAN ILMU BERMANFAAT</a:t>
            </a:r>
            <a:endParaRPr lang="ms-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5" name="Rectangle 4"/>
          <p:cNvSpPr/>
          <p:nvPr/>
        </p:nvSpPr>
        <p:spPr>
          <a:xfrm>
            <a:off x="438833" y="4581128"/>
            <a:ext cx="8247967" cy="1656184"/>
          </a:xfrm>
          <a:prstGeom prst="rect">
            <a:avLst/>
          </a:prstGeom>
          <a:solidFill>
            <a:schemeClr val="tx2"/>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ms-MY" sz="2200" b="1" dirty="0">
                <a:effectLst>
                  <a:glow rad="101600">
                    <a:schemeClr val="tx1">
                      <a:alpha val="60000"/>
                    </a:schemeClr>
                  </a:glow>
                  <a:outerShdw blurRad="38100" dist="38100" dir="2700000" algn="tl">
                    <a:srgbClr val="000000">
                      <a:alpha val="43137"/>
                    </a:srgbClr>
                  </a:outerShdw>
                </a:effectLst>
                <a:latin typeface="Arial Black" pitchFamily="34" charset="0"/>
              </a:rPr>
              <a:t>"Sebaik-baik sedekah ialah seseorang </a:t>
            </a:r>
            <a:r>
              <a:rPr lang="ms-MY" sz="2200" b="1" dirty="0" err="1">
                <a:effectLst>
                  <a:glow rad="101600">
                    <a:schemeClr val="tx1">
                      <a:alpha val="60000"/>
                    </a:schemeClr>
                  </a:glow>
                  <a:outerShdw blurRad="38100" dist="38100" dir="2700000" algn="tl">
                    <a:srgbClr val="000000">
                      <a:alpha val="43137"/>
                    </a:srgbClr>
                  </a:outerShdw>
                </a:effectLst>
                <a:latin typeface="Arial Black" pitchFamily="34" charset="0"/>
              </a:rPr>
              <a:t>muslim</a:t>
            </a:r>
            <a:r>
              <a:rPr lang="ms-MY" sz="2200" b="1" dirty="0">
                <a:effectLst>
                  <a:glow rad="101600">
                    <a:schemeClr val="tx1">
                      <a:alpha val="60000"/>
                    </a:schemeClr>
                  </a:glow>
                  <a:outerShdw blurRad="38100" dist="38100" dir="2700000" algn="tl">
                    <a:srgbClr val="000000">
                      <a:alpha val="43137"/>
                    </a:srgbClr>
                  </a:outerShdw>
                </a:effectLst>
                <a:latin typeface="Arial Black" pitchFamily="34" charset="0"/>
              </a:rPr>
              <a:t> yang mempelajari sesuatu ilmu kemudian ia mengajarkannya kepada saudaranya yang </a:t>
            </a:r>
            <a:r>
              <a:rPr lang="ms-MY" sz="2200" b="1" dirty="0" err="1">
                <a:effectLst>
                  <a:glow rad="101600">
                    <a:schemeClr val="tx1">
                      <a:alpha val="60000"/>
                    </a:schemeClr>
                  </a:glow>
                  <a:outerShdw blurRad="38100" dist="38100" dir="2700000" algn="tl">
                    <a:srgbClr val="000000">
                      <a:alpha val="43137"/>
                    </a:srgbClr>
                  </a:outerShdw>
                </a:effectLst>
                <a:latin typeface="Arial Black" pitchFamily="34" charset="0"/>
              </a:rPr>
              <a:t>muslim</a:t>
            </a:r>
            <a:r>
              <a:rPr lang="ms-MY" sz="2200" b="1" dirty="0">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Callout 5"/>
          <p:cNvSpPr/>
          <p:nvPr/>
        </p:nvSpPr>
        <p:spPr>
          <a:xfrm>
            <a:off x="811579" y="1340768"/>
            <a:ext cx="576064" cy="504056"/>
          </a:xfrm>
          <a:prstGeom prst="rightArrowCallout">
            <a:avLst/>
          </a:prstGeom>
          <a:solidFill>
            <a:srgbClr val="FF0000"/>
          </a:solidFill>
          <a:ln>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2</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7" name="Title 1"/>
          <p:cNvSpPr txBox="1">
            <a:spLocks/>
          </p:cNvSpPr>
          <p:nvPr/>
        </p:nvSpPr>
        <p:spPr>
          <a:xfrm>
            <a:off x="35496" y="2348880"/>
            <a:ext cx="4055190" cy="7200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ms-MY" sz="2400" dirty="0"/>
          </a:p>
        </p:txBody>
      </p:sp>
      <p:sp>
        <p:nvSpPr>
          <p:cNvPr id="8" name="Rectangle 7"/>
          <p:cNvSpPr/>
          <p:nvPr/>
        </p:nvSpPr>
        <p:spPr>
          <a:xfrm>
            <a:off x="0" y="2996952"/>
            <a:ext cx="9144000" cy="1508105"/>
          </a:xfrm>
          <a:prstGeom prst="rect">
            <a:avLst/>
          </a:prstGeom>
          <a:solidFill>
            <a:schemeClr val="accent6">
              <a:alpha val="32000"/>
            </a:scheme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أَفْضَلُ الصَّدَقَةِ أَنْ يَتَعَلَّمَ الْمَرْءُ الْمُسْلِمُ عِلْمًا، ثُمَّ يُعَلِّمَهُ أَخَاهُ الْمُسْلِمَ. </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8640"/>
            <a:ext cx="8229600" cy="63408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menyalurkan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berterusan</a:t>
            </a:r>
            <a:endParaRPr lang="ms-MY" sz="3200" dirty="0"/>
          </a:p>
        </p:txBody>
      </p:sp>
      <p:sp>
        <p:nvSpPr>
          <p:cNvPr id="4" name="Flowchart: Alternate Process 3"/>
          <p:cNvSpPr/>
          <p:nvPr/>
        </p:nvSpPr>
        <p:spPr>
          <a:xfrm>
            <a:off x="755576" y="1326290"/>
            <a:ext cx="6588731" cy="662550"/>
          </a:xfrm>
          <a:prstGeom prst="flowChartAlternateProcess">
            <a:avLst/>
          </a:prstGeom>
          <a:solidFill>
            <a:srgbClr val="00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2400" dirty="0" smtClean="0">
                <a:ln>
                  <a:solidFill>
                    <a:schemeClr val="tx1"/>
                  </a:solidFill>
                </a:ln>
                <a:solidFill>
                  <a:schemeClr val="bg1"/>
                </a:solidFill>
                <a:effectLst>
                  <a:glow rad="101600">
                    <a:schemeClr val="tx1">
                      <a:alpha val="60000"/>
                    </a:schemeClr>
                  </a:glow>
                </a:effectLst>
                <a:latin typeface="Arial Black" pitchFamily="34" charset="0"/>
              </a:rPr>
              <a:t>MENDIDIK ANAK SOLEH, YANG  AKAN MENDOAKAN IBU BAPA </a:t>
            </a:r>
            <a:endParaRPr lang="ms-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5" name="Rectangle 4"/>
          <p:cNvSpPr/>
          <p:nvPr/>
        </p:nvSpPr>
        <p:spPr>
          <a:xfrm>
            <a:off x="438833" y="4365104"/>
            <a:ext cx="8247967" cy="1656184"/>
          </a:xfrm>
          <a:prstGeom prst="rect">
            <a:avLst/>
          </a:prstGeom>
          <a:solidFill>
            <a:schemeClr val="tx2"/>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ms-MY" sz="2200" b="1" dirty="0">
                <a:effectLst>
                  <a:glow rad="101600">
                    <a:schemeClr val="tx1">
                      <a:alpha val="60000"/>
                    </a:schemeClr>
                  </a:glow>
                  <a:outerShdw blurRad="38100" dist="38100" dir="2700000" algn="tl">
                    <a:srgbClr val="000000">
                      <a:alpha val="43137"/>
                    </a:srgbClr>
                  </a:outerShdw>
                </a:effectLst>
                <a:latin typeface="Arial Black" pitchFamily="34" charset="0"/>
              </a:rPr>
              <a:t>“Setiap anak dilahirkan atas fitrah, maka kedua ibu bapanyalah yang meyahudikannya atau </a:t>
            </a:r>
            <a:r>
              <a:rPr lang="ms-MY" sz="2200" b="1" dirty="0" err="1">
                <a:effectLst>
                  <a:glow rad="101600">
                    <a:schemeClr val="tx1">
                      <a:alpha val="60000"/>
                    </a:schemeClr>
                  </a:glow>
                  <a:outerShdw blurRad="38100" dist="38100" dir="2700000" algn="tl">
                    <a:srgbClr val="000000">
                      <a:alpha val="43137"/>
                    </a:srgbClr>
                  </a:outerShdw>
                </a:effectLst>
                <a:latin typeface="Arial Black" pitchFamily="34" charset="0"/>
              </a:rPr>
              <a:t>menasranikannya</a:t>
            </a:r>
            <a:r>
              <a:rPr lang="ms-MY" sz="2200" b="1" dirty="0">
                <a:effectLst>
                  <a:glow rad="101600">
                    <a:schemeClr val="tx1">
                      <a:alpha val="60000"/>
                    </a:schemeClr>
                  </a:glow>
                  <a:outerShdw blurRad="38100" dist="38100" dir="2700000" algn="tl">
                    <a:srgbClr val="000000">
                      <a:alpha val="43137"/>
                    </a:srgbClr>
                  </a:outerShdw>
                </a:effectLst>
                <a:latin typeface="Arial Black" pitchFamily="34" charset="0"/>
              </a:rPr>
              <a:t> atau memajusikannya</a:t>
            </a:r>
            <a:endParaRPr lang="ms-MY" sz="2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Callout 5"/>
          <p:cNvSpPr/>
          <p:nvPr/>
        </p:nvSpPr>
        <p:spPr>
          <a:xfrm>
            <a:off x="811579" y="1412288"/>
            <a:ext cx="576064" cy="504056"/>
          </a:xfrm>
          <a:prstGeom prst="rightArrowCallout">
            <a:avLst/>
          </a:prstGeom>
          <a:solidFill>
            <a:srgbClr val="FF0000"/>
          </a:solidFill>
          <a:ln>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rPr>
              <a:t>3</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7" name="Title 1"/>
          <p:cNvSpPr txBox="1">
            <a:spLocks/>
          </p:cNvSpPr>
          <p:nvPr/>
        </p:nvSpPr>
        <p:spPr>
          <a:xfrm>
            <a:off x="35496" y="2132856"/>
            <a:ext cx="4055190" cy="7200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ms-MY" sz="2400" dirty="0"/>
          </a:p>
        </p:txBody>
      </p:sp>
      <p:sp>
        <p:nvSpPr>
          <p:cNvPr id="8" name="Rectangle 7"/>
          <p:cNvSpPr/>
          <p:nvPr/>
        </p:nvSpPr>
        <p:spPr>
          <a:xfrm>
            <a:off x="0" y="2780928"/>
            <a:ext cx="9144000" cy="1508105"/>
          </a:xfrm>
          <a:prstGeom prst="rect">
            <a:avLst/>
          </a:prstGeom>
          <a:solidFill>
            <a:schemeClr val="accent6">
              <a:alpha val="32000"/>
            </a:scheme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 مَوْلُودٍ يُولَدُ عَلَى الْفِطْرَةِ فَأَبَوَاهُ يُهَوِّدَانِهِ أَوْ يُنَصِّرَانِهِ </a:t>
            </a:r>
            <a:endParaRPr lang="en-US"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 يُمَجِّسَانِهِ." </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34432"/>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a:t>
            </a:r>
            <a:r>
              <a:rPr lang="ar-SA" sz="15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p>
        </p:txBody>
      </p:sp>
      <p:sp>
        <p:nvSpPr>
          <p:cNvPr id="4" name="TextBox 3"/>
          <p:cNvSpPr txBox="1"/>
          <p:nvPr/>
        </p:nvSpPr>
        <p:spPr>
          <a:xfrm>
            <a:off x="0" y="4690944"/>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39552" y="116632"/>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endPar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Munaafiqun, ayat 10-11</a:t>
            </a:r>
            <a:endParaRPr lang="ms-MY" sz="2800" dirty="0"/>
          </a:p>
        </p:txBody>
      </p:sp>
      <p:sp>
        <p:nvSpPr>
          <p:cNvPr id="4" name="Rectangle 3"/>
          <p:cNvSpPr/>
          <p:nvPr/>
        </p:nvSpPr>
        <p:spPr>
          <a:xfrm>
            <a:off x="0" y="1529497"/>
            <a:ext cx="9144000" cy="2123658"/>
          </a:xfrm>
          <a:prstGeom prst="rect">
            <a:avLst/>
          </a:prstGeom>
          <a:solidFill>
            <a:schemeClr val="accent2">
              <a:lumMod val="40000"/>
              <a:lumOff val="60000"/>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وَأَنفِقُوا مِن مَّا رَزَقْنَاكُم مِّن قَبْلِ أَن يَأْتِيَ أَحَدَكُمُ الْمَوْتُ فَيَقُولَ رَبِّ لَوْلَا أَخَّرْتَنِي إِلَىٰ أَجَلٍ قَرِيبٍ فَأَصَّدَّقَ وَأَكُن مِّنَ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الصَّالِحِينَ. وَلَن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يُؤَخِّرَ اللَّهُ نَفْسًا إِذَا جَاءَ أَجَلُهَا ۚ وَاللَّهُ خَبِيرٌ بِمَا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تَعْمَلُونَ.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39552" y="116632"/>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4" name="Rectangle 1"/>
          <p:cNvSpPr>
            <a:spLocks noChangeArrowheads="1"/>
          </p:cNvSpPr>
          <p:nvPr/>
        </p:nvSpPr>
        <p:spPr bwMode="auto">
          <a:xfrm>
            <a:off x="0" y="1628800"/>
            <a:ext cx="9144000" cy="4893647"/>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belanjakanlah (</a:t>
            </a:r>
            <a:r>
              <a:rPr lang="ms-MY"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dermakanlah</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sebahagian dari rezeki yang Kami berikan kepada kamu sebelum seseorang dari kamu sampai ajal maut kepadanya, (kalau tidak) maka ia (pada saat itu) akan merayu dengan katanya: " Wahai </a:t>
            </a:r>
            <a:r>
              <a:rPr lang="ms-MY"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Tuhanku</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alangkah baiknya kalau Engkau lambatkan kedatangan ajal </a:t>
            </a:r>
            <a:r>
              <a:rPr lang="ms-MY"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matiku</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 ke suatu masa yang sedikit sahaja lagi, supaya aku dapat bersedekah dan dapat pula aku menjadi dari orang-orang yang soleh ". Dan (ingatlah), Allah tidak sekali-kali akan melambatkan kematian seseorang (atau sesuatu yang bernyawa) apabila sampai ajalnya; dan Allah amat mendalam pengetahuannya mengenai segala yang kamu kerjakan. </a:t>
            </a:r>
            <a:endParaRPr kumimoji="0" lang="ms-MY" sz="28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06264"/>
            <a:ext cx="8388424" cy="4154984"/>
          </a:xfrm>
          <a:prstGeom prst="rect">
            <a:avLst/>
          </a:prstGeom>
          <a:solidFill>
            <a:schemeClr val="bg1">
              <a:alpha val="41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اْلآيَاتِ وَالْذِّكْرِ الْحَكِيْمِ، وَتَقَبَّلَ مِنِّىْ وَمِنْكُمْ تِلَاوَتَهُ، إِنَّهُ هُوَ السَّمِيْعُ الْعَلِيْمُ. أَقُوْلُ قَوْلِىْ هَذَا وَأَسْتَغْفِرُ اللهَ الْعَظِيْمَ لِىْ وَلَكُمْ، وَلِسَآئِرِ الْمُسْلِمِيْنَ وَالْمُسْلِمَاتِ، وَالْمُؤْمِنِيْنَ وَالْمُؤْمِنَاتِ فَاسْتَغْفِرُوْهُ، فَيَا فَوْزَ الْمُسْتَغْفِرِيْنَ، وَيَا نَجَاةَ التَّآئِبِيْنَ.</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3675683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328519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260648"/>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854984"/>
            <a:ext cx="9144000" cy="1569660"/>
          </a:xfrm>
          <a:prstGeom prst="rect">
            <a:avLst/>
          </a:prstGeom>
          <a:solidFill>
            <a:schemeClr val="bg1">
              <a:alpha val="56000"/>
            </a:schemeClr>
          </a:solidFill>
        </p:spPr>
        <p:txBody>
          <a:bodyPr wrap="square">
            <a:spAutoFit/>
          </a:bodyPr>
          <a:lstStyle/>
          <a:p>
            <a:pPr algn="ctr" rtl="1">
              <a:defRPr/>
            </a:pPr>
            <a:r>
              <a:rPr lang="ar-EG" sz="9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الْحَمْدُ </a:t>
            </a:r>
            <a:r>
              <a:rPr lang="ar-EG" sz="9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لِلَّهِ </a:t>
            </a:r>
            <a:endParaRPr lang="en-US" sz="11500" b="1" dirty="0">
              <a:ln w="3175" cmpd="sng">
                <a:noFill/>
                <a:prstDash val="solid"/>
              </a:ln>
              <a:solidFill>
                <a:prstClr val="black"/>
              </a:solidFill>
              <a:effectLst>
                <a:glow rad="63500">
                  <a:prstClr val="white">
                    <a:alpha val="40000"/>
                  </a:prstClr>
                </a:glow>
              </a:effectLst>
              <a:cs typeface="Traditional Arabic" pitchFamily="2" charset="-78"/>
            </a:endParaRPr>
          </a:p>
        </p:txBody>
      </p:sp>
      <p:sp>
        <p:nvSpPr>
          <p:cNvPr id="5" name="TextBox 4"/>
          <p:cNvSpPr txBox="1"/>
          <p:nvPr/>
        </p:nvSpPr>
        <p:spPr>
          <a:xfrm>
            <a:off x="0" y="4578677"/>
            <a:ext cx="9144000" cy="1077218"/>
          </a:xfrm>
          <a:prstGeom prst="rect">
            <a:avLst/>
          </a:prstGeom>
          <a:solidFill>
            <a:schemeClr val="tx1">
              <a:lumMod val="50000"/>
              <a:lumOff val="50000"/>
              <a:alpha val="65000"/>
            </a:schemeClr>
          </a:solidFill>
          <a:ln w="57150">
            <a:noFill/>
          </a:ln>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2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260648"/>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60610"/>
            <a:ext cx="9144000" cy="1754326"/>
          </a:xfrm>
          <a:prstGeom prst="rect">
            <a:avLst/>
          </a:prstGeom>
          <a:solidFill>
            <a:schemeClr val="bg1">
              <a:alpha val="52000"/>
            </a:schemeClr>
          </a:solidFill>
        </p:spPr>
        <p:txBody>
          <a:bodyPr wrap="square">
            <a:spAutoFit/>
          </a:bodyPr>
          <a:lstStyle/>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لآ إِلَهَ إِلاَّ اللهُ وَحْدَهُ لاَ شَرِيْكَ لَهُ، وَأَشْهَدُ أَنَّ مُحَمَّدًا عَبْدُهُ وَرَسُوْلُهُ. </a:t>
            </a:r>
            <a:endParaRPr lang="ms-MY" sz="54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65255"/>
            <a:ext cx="9144000" cy="2092881"/>
          </a:xfrm>
          <a:prstGeom prst="rect">
            <a:avLst/>
          </a:prstGeom>
          <a:solidFill>
            <a:schemeClr val="tx1">
              <a:lumMod val="50000"/>
              <a:lumOff val="50000"/>
              <a:alpha val="58000"/>
            </a:schemeClr>
          </a:solidFill>
          <a:ln w="12700">
            <a:noFill/>
          </a:ln>
        </p:spPr>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44624"/>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03626"/>
            <a:ext cx="9144000" cy="1754326"/>
          </a:xfrm>
          <a:prstGeom prst="rect">
            <a:avLst/>
          </a:prstGeom>
          <a:solidFill>
            <a:schemeClr val="bg1">
              <a:alpha val="52000"/>
            </a:schemeClr>
          </a:solidFill>
        </p:spPr>
        <p:txBody>
          <a:bodyPr wrap="square">
            <a:spAutoFit/>
          </a:bodyPr>
          <a:lstStyle/>
          <a:p>
            <a:pPr algn="ctr" rtl="1">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صَلِّ وَسَلِّمْ وَبَارِكْ عَلَى سَيِّدِنَا مُحَمَّدِ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وَصَحْبِهِ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ms-MY" sz="5400" dirty="0">
              <a:solidFill>
                <a:prstClr val="black"/>
              </a:solidFill>
              <a:effectLst>
                <a:glow rad="101600">
                  <a:prstClr val="white">
                    <a:alpha val="60000"/>
                  </a:prstClr>
                </a:glow>
              </a:effectLst>
              <a:latin typeface="Traditional Arabic" pitchFamily="2" charset="-78"/>
              <a:cs typeface="Traditional Arabic" pitchFamily="2" charset="-78"/>
            </a:endParaRPr>
          </a:p>
        </p:txBody>
      </p:sp>
      <p:sp>
        <p:nvSpPr>
          <p:cNvPr id="5" name="TextBox 4"/>
          <p:cNvSpPr txBox="1"/>
          <p:nvPr/>
        </p:nvSpPr>
        <p:spPr>
          <a:xfrm>
            <a:off x="0" y="4390762"/>
            <a:ext cx="9144000" cy="1292662"/>
          </a:xfrm>
          <a:prstGeom prst="rect">
            <a:avLst/>
          </a:prstGeom>
          <a:solidFill>
            <a:schemeClr val="tx1">
              <a:lumMod val="50000"/>
              <a:lumOff val="50000"/>
              <a:alpha val="55000"/>
            </a:schemeClr>
          </a:solidFill>
          <a:ln w="57150">
            <a:noFill/>
          </a:ln>
        </p:spPr>
        <p:txBody>
          <a:bodyPr wrap="square">
            <a:spAutoFit/>
          </a:bodyPr>
          <a:lstStyle/>
          <a:p>
            <a:pPr algn="ctr">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260648"/>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134633"/>
            <a:ext cx="9144000" cy="1200329"/>
          </a:xfrm>
          <a:prstGeom prst="rect">
            <a:avLst/>
          </a:prstGeom>
          <a:solidFill>
            <a:schemeClr val="tx1">
              <a:lumMod val="50000"/>
              <a:lumOff val="50000"/>
              <a:alpha val="79000"/>
            </a:scheme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0" y="1922095"/>
            <a:ext cx="9144000" cy="830997"/>
          </a:xfrm>
          <a:prstGeom prst="rect">
            <a:avLst/>
          </a:prstGeom>
          <a:solidFill>
            <a:schemeClr val="bg1">
              <a:alpha val="60000"/>
            </a:schemeClr>
          </a:solidFill>
        </p:spPr>
        <p:txBody>
          <a:bodyPr wrap="square">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فَيَآ أَيُّهَا النَّاسُ، اتَّقُوْا اللهَ تَعَالَى وَأَطِيْعُوْه.</a:t>
            </a: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50669580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18864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49358"/>
            <a:ext cx="9180512" cy="1754326"/>
          </a:xfrm>
          <a:prstGeom prst="rect">
            <a:avLst/>
          </a:prstGeom>
          <a:solidFill>
            <a:schemeClr val="accent6">
              <a:lumMod val="50000"/>
              <a:alpha val="27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51628"/>
            <a:ext cx="9144000" cy="1569660"/>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236409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9192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64496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pPr fontAlgn="base">
              <a:spcBef>
                <a:spcPct val="0"/>
              </a:spcBef>
              <a:spcAft>
                <a:spcPct val="0"/>
              </a:spcAft>
            </a:pPr>
            <a:r>
              <a:rPr lang="ms-MY" i="1" dirty="0">
                <a:solidFill>
                  <a:prstClr val="black"/>
                </a:solidFill>
                <a:cs typeface="Arial" charset="0"/>
              </a:rPr>
              <a:t>(</a:t>
            </a:r>
            <a:r>
              <a:rPr lang="ms-MY" sz="2000" dirty="0">
                <a:solidFill>
                  <a:prstClr val="black"/>
                </a:solidFill>
                <a:latin typeface="Arial Black" pitchFamily="34" charset="0"/>
                <a:cs typeface="Arial" charset="0"/>
              </a:rPr>
              <a:t>Ya Allah, lembutkanlah hati-hati kami... perbaikilah hubungan antara kami. Dan jadilah kami golongan yang mendapat bimbingan daripadaMu. </a:t>
            </a:r>
          </a:p>
          <a:p>
            <a:pPr fontAlgn="base">
              <a:spcBef>
                <a:spcPct val="0"/>
              </a:spcBef>
              <a:spcAft>
                <a:spcPct val="0"/>
              </a:spcAft>
            </a:pPr>
            <a:r>
              <a:rPr lang="ms-MY" sz="2000" dirty="0">
                <a:solidFill>
                  <a:prstClr val="black"/>
                </a:solidFill>
                <a:latin typeface="Arial Black" pitchFamily="34" charset="0"/>
                <a:cs typeface="Arial"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16265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5312" y="1686367"/>
            <a:ext cx="8532813"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أَعِزَّ الْإِسْلَامَ وَالْمُسْلِمِيْنَ، وَأَذِلَّ الشِّرْكَ وَالْمُشْرِكِيْنَ، وَدَمِّرْ أَعْدَاءَكَ أَعْدَاءَ الدِّيْن وَانْصُرْ عِبَادَكَ الْمُؤْمِنِيْن. </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22956" y="378904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Daulatkan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muliakan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hinakanlah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kesyirikan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Musyrik</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hancurkanlah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musuh-musuh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kemenangan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2866533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823" y="1348313"/>
            <a:ext cx="8532813" cy="280076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94244" y="4207147"/>
            <a:ext cx="8555511" cy="24622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agama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penjaga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urusan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dunia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didalamnya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akhirat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kembali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kebaikan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kematian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kerehatan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kejahatan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1165036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2720357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13951416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715066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fontAlgn="base" hangingPunct="0">
              <a:spcBef>
                <a:spcPct val="0"/>
              </a:spcBef>
              <a:spcAft>
                <a:spcPct val="0"/>
              </a:spcAft>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430356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2062"/>
            <a:ext cx="9144000" cy="1569660"/>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21088"/>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fontAlgn="base" hangingPunct="0">
              <a:lnSpc>
                <a:spcPct val="90000"/>
              </a:lnSpc>
              <a:spcBef>
                <a:spcPct val="0"/>
              </a:spcBef>
              <a:spcAft>
                <a:spcPct val="0"/>
              </a:spcAft>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793154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04" y="117390"/>
            <a:ext cx="9004200" cy="6624736"/>
          </a:xfrm>
        </p:spPr>
      </p:pic>
    </p:spTree>
    <p:extLst>
      <p:ext uri="{BB962C8B-B14F-4D97-AF65-F5344CB8AC3E}">
        <p14:creationId xmlns:p14="http://schemas.microsoft.com/office/powerpoint/2010/main" val="3305388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836712"/>
            <a:ext cx="9144000" cy="6047809"/>
          </a:xfrm>
          <a:prstGeom prst="rect">
            <a:avLst/>
          </a:prstGeom>
          <a:solidFill>
            <a:schemeClr val="bg1">
              <a:alpha val="56000"/>
            </a:schemeClr>
          </a:solidFill>
        </p:spPr>
        <p:txBody>
          <a:bodyPr>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13/12/2019</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1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PERSIAPAN UNTUK MENEMUI ALLAH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TAALA</a:t>
            </a:r>
          </a:p>
          <a:p>
            <a:pPr algn="ctr">
              <a:defRPr/>
            </a:pPr>
            <a:endParaRPr lang="en-US" sz="1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AutoNum type="arabicPeriod"/>
              <a:defRPr/>
            </a:pPr>
            <a:r>
              <a:rPr lang="en-US" sz="2000" b="1" dirty="0" smtClean="0">
                <a:solidFill>
                  <a:prstClr val="black"/>
                </a:solidFill>
                <a:effectLst>
                  <a:glow rad="101600">
                    <a:prstClr val="white">
                      <a:alpha val="60000"/>
                    </a:prstClr>
                  </a:glow>
                </a:effectLst>
                <a:cs typeface="Arial" charset="0"/>
              </a:rPr>
              <a:t>KITA HENDAKLAH SENTIASA BERSIAP SEDIA UNTUK MENGHADAPI KEMATIAN, KERANA IA AKAN DATANG PADA BILA-BILA MASA SAHAJA TANPA MENGIRA USIA.</a:t>
            </a:r>
          </a:p>
          <a:p>
            <a:pPr marL="457200" indent="-457200" algn="just">
              <a:buAutoNum type="arabicPeriod"/>
              <a:defRPr/>
            </a:pPr>
            <a:endParaRPr lang="en-US" sz="1000" b="1" dirty="0" smtClean="0">
              <a:solidFill>
                <a:prstClr val="black"/>
              </a:solidFill>
              <a:effectLst>
                <a:glow rad="101600">
                  <a:prstClr val="white">
                    <a:alpha val="60000"/>
                  </a:prstClr>
                </a:glow>
              </a:effectLst>
              <a:cs typeface="Arial" charset="0"/>
            </a:endParaRPr>
          </a:p>
          <a:p>
            <a:pPr marL="457200" indent="-457200" algn="just">
              <a:buAutoNum type="arabicPeriod" startAt="2"/>
              <a:defRPr/>
            </a:pPr>
            <a:r>
              <a:rPr lang="en-US" sz="2000" b="1" dirty="0" smtClean="0">
                <a:solidFill>
                  <a:prstClr val="black"/>
                </a:solidFill>
                <a:effectLst>
                  <a:glow rad="101600">
                    <a:prstClr val="white">
                      <a:alpha val="60000"/>
                    </a:prstClr>
                  </a:glow>
                </a:effectLst>
                <a:cs typeface="Arial" charset="0"/>
              </a:rPr>
              <a:t>KEMATIAN ADALAH SUATU PERPINDAHAN DARI ALAM DUNIA KE ALAM BARZAKH DAN SETERUSNYA KE ALAM AHIRAT, DIMANA SETIAP MANUSIA AKAN MENERIMA PEMBALASAN.</a:t>
            </a:r>
          </a:p>
          <a:p>
            <a:pPr algn="just">
              <a:defRPr/>
            </a:pPr>
            <a:endParaRPr lang="en-US" sz="1000" b="1" dirty="0" smtClean="0">
              <a:solidFill>
                <a:prstClr val="black"/>
              </a:solidFill>
              <a:effectLst>
                <a:glow rad="101600">
                  <a:prstClr val="white">
                    <a:alpha val="60000"/>
                  </a:prstClr>
                </a:glow>
              </a:effectLst>
              <a:cs typeface="Arial" charset="0"/>
            </a:endParaRPr>
          </a:p>
          <a:p>
            <a:pPr algn="just">
              <a:defRPr/>
            </a:pPr>
            <a:r>
              <a:rPr lang="en-US" sz="2000" b="1" dirty="0" smtClean="0">
                <a:solidFill>
                  <a:prstClr val="black"/>
                </a:solidFill>
                <a:effectLst>
                  <a:glow rad="101600">
                    <a:prstClr val="white">
                      <a:alpha val="60000"/>
                    </a:prstClr>
                  </a:glow>
                </a:effectLst>
                <a:cs typeface="Arial" charset="0"/>
              </a:rPr>
              <a:t>3.     ANTARA PERSIAPAN MENGHADAPI KEMATIAN:</a:t>
            </a:r>
          </a:p>
          <a:p>
            <a:pPr algn="just">
              <a:defRPr/>
            </a:pPr>
            <a:r>
              <a:rPr lang="en-US" sz="2000" b="1" dirty="0" smtClean="0">
                <a:solidFill>
                  <a:prstClr val="black"/>
                </a:solidFill>
                <a:effectLst>
                  <a:glow rad="101600">
                    <a:prstClr val="white">
                      <a:alpha val="60000"/>
                    </a:prstClr>
                  </a:glow>
                </a:effectLst>
                <a:cs typeface="Arial" charset="0"/>
              </a:rPr>
              <a:t>	i) </a:t>
            </a:r>
            <a:r>
              <a:rPr lang="en-US" sz="2000" b="1" dirty="0" err="1" smtClean="0">
                <a:solidFill>
                  <a:prstClr val="black"/>
                </a:solidFill>
                <a:effectLst>
                  <a:glow rad="101600">
                    <a:prstClr val="white">
                      <a:alpha val="60000"/>
                    </a:prstClr>
                  </a:glow>
                </a:effectLst>
                <a:cs typeface="Arial" charset="0"/>
              </a:rPr>
              <a:t>Perbanyakkan</a:t>
            </a:r>
            <a:r>
              <a:rPr lang="en-US" sz="2000" b="1" dirty="0" smtClean="0">
                <a:solidFill>
                  <a:prstClr val="black"/>
                </a:solidFill>
                <a:effectLst>
                  <a:glow rad="101600">
                    <a:prstClr val="white">
                      <a:alpha val="60000"/>
                    </a:prstClr>
                  </a:glow>
                </a:effectLst>
                <a:cs typeface="Arial" charset="0"/>
              </a:rPr>
              <a:t> </a:t>
            </a:r>
            <a:r>
              <a:rPr lang="en-US" sz="2000" b="1" dirty="0" err="1" smtClean="0">
                <a:solidFill>
                  <a:prstClr val="black"/>
                </a:solidFill>
                <a:effectLst>
                  <a:glow rad="101600">
                    <a:prstClr val="white">
                      <a:alpha val="60000"/>
                    </a:prstClr>
                  </a:glow>
                </a:effectLst>
                <a:cs typeface="Arial" charset="0"/>
              </a:rPr>
              <a:t>taubat</a:t>
            </a:r>
            <a:r>
              <a:rPr lang="en-US" sz="2000" b="1" dirty="0" smtClean="0">
                <a:solidFill>
                  <a:prstClr val="black"/>
                </a:solidFill>
                <a:effectLst>
                  <a:glow rad="101600">
                    <a:prstClr val="white">
                      <a:alpha val="60000"/>
                    </a:prstClr>
                  </a:glow>
                </a:effectLst>
                <a:cs typeface="Arial" charset="0"/>
              </a:rPr>
              <a:t> </a:t>
            </a:r>
            <a:r>
              <a:rPr lang="en-US" sz="2000" b="1" dirty="0" err="1" smtClean="0">
                <a:solidFill>
                  <a:prstClr val="black"/>
                </a:solidFill>
                <a:effectLst>
                  <a:glow rad="101600">
                    <a:prstClr val="white">
                      <a:alpha val="60000"/>
                    </a:prstClr>
                  </a:glow>
                </a:effectLst>
                <a:cs typeface="Arial" charset="0"/>
              </a:rPr>
              <a:t>dan</a:t>
            </a:r>
            <a:r>
              <a:rPr lang="en-US" sz="2000" b="1" dirty="0" smtClean="0">
                <a:solidFill>
                  <a:prstClr val="black"/>
                </a:solidFill>
                <a:effectLst>
                  <a:glow rad="101600">
                    <a:prstClr val="white">
                      <a:alpha val="60000"/>
                    </a:prstClr>
                  </a:glow>
                </a:effectLst>
                <a:cs typeface="Arial" charset="0"/>
              </a:rPr>
              <a:t> </a:t>
            </a:r>
            <a:r>
              <a:rPr lang="en-US" sz="2000" b="1" dirty="0" err="1" smtClean="0">
                <a:solidFill>
                  <a:prstClr val="black"/>
                </a:solidFill>
                <a:effectLst>
                  <a:glow rad="101600">
                    <a:prstClr val="white">
                      <a:alpha val="60000"/>
                    </a:prstClr>
                  </a:glow>
                </a:effectLst>
                <a:cs typeface="Arial" charset="0"/>
              </a:rPr>
              <a:t>minta</a:t>
            </a:r>
            <a:r>
              <a:rPr lang="en-US" sz="2000" b="1" dirty="0" smtClean="0">
                <a:solidFill>
                  <a:prstClr val="black"/>
                </a:solidFill>
                <a:effectLst>
                  <a:glow rad="101600">
                    <a:prstClr val="white">
                      <a:alpha val="60000"/>
                    </a:prstClr>
                  </a:glow>
                </a:effectLst>
                <a:cs typeface="Arial" charset="0"/>
              </a:rPr>
              <a:t> </a:t>
            </a:r>
            <a:r>
              <a:rPr lang="en-US" sz="2000" b="1" dirty="0" err="1" smtClean="0">
                <a:solidFill>
                  <a:prstClr val="black"/>
                </a:solidFill>
                <a:effectLst>
                  <a:glow rad="101600">
                    <a:prstClr val="white">
                      <a:alpha val="60000"/>
                    </a:prstClr>
                  </a:glow>
                </a:effectLst>
                <a:cs typeface="Arial" charset="0"/>
              </a:rPr>
              <a:t>ampun</a:t>
            </a:r>
            <a:endParaRPr lang="en-US" sz="2000" b="1" dirty="0" smtClean="0">
              <a:solidFill>
                <a:prstClr val="black"/>
              </a:solidFill>
              <a:effectLst>
                <a:glow rad="101600">
                  <a:prstClr val="white">
                    <a:alpha val="60000"/>
                  </a:prstClr>
                </a:glow>
              </a:effectLst>
              <a:cs typeface="Arial" charset="0"/>
            </a:endParaRPr>
          </a:p>
          <a:p>
            <a:pPr algn="just">
              <a:defRPr/>
            </a:pPr>
            <a:r>
              <a:rPr lang="en-US" sz="2000" b="1" dirty="0" smtClean="0">
                <a:solidFill>
                  <a:prstClr val="black"/>
                </a:solidFill>
                <a:effectLst>
                  <a:glow rad="101600">
                    <a:prstClr val="white">
                      <a:alpha val="60000"/>
                    </a:prstClr>
                  </a:glow>
                </a:effectLst>
                <a:cs typeface="Arial" charset="0"/>
              </a:rPr>
              <a:t>	ii) </a:t>
            </a:r>
            <a:r>
              <a:rPr lang="en-US" sz="2000" b="1" dirty="0" err="1" smtClean="0">
                <a:solidFill>
                  <a:prstClr val="black"/>
                </a:solidFill>
                <a:effectLst>
                  <a:glow rad="101600">
                    <a:prstClr val="white">
                      <a:alpha val="60000"/>
                    </a:prstClr>
                  </a:glow>
                </a:effectLst>
                <a:cs typeface="Arial" charset="0"/>
              </a:rPr>
              <a:t>Perbetul</a:t>
            </a:r>
            <a:r>
              <a:rPr lang="en-US" sz="2000" b="1" dirty="0" smtClean="0">
                <a:solidFill>
                  <a:prstClr val="black"/>
                </a:solidFill>
                <a:effectLst>
                  <a:glow rad="101600">
                    <a:prstClr val="white">
                      <a:alpha val="60000"/>
                    </a:prstClr>
                  </a:glow>
                </a:effectLst>
                <a:cs typeface="Arial" charset="0"/>
              </a:rPr>
              <a:t> </a:t>
            </a:r>
            <a:r>
              <a:rPr lang="en-US" sz="2000" b="1" dirty="0" err="1" smtClean="0">
                <a:solidFill>
                  <a:prstClr val="black"/>
                </a:solidFill>
                <a:effectLst>
                  <a:glow rad="101600">
                    <a:prstClr val="white">
                      <a:alpha val="60000"/>
                    </a:prstClr>
                  </a:glow>
                </a:effectLst>
                <a:cs typeface="Arial" charset="0"/>
              </a:rPr>
              <a:t>dan</a:t>
            </a:r>
            <a:r>
              <a:rPr lang="en-US" sz="2000" b="1" dirty="0" smtClean="0">
                <a:solidFill>
                  <a:prstClr val="black"/>
                </a:solidFill>
                <a:effectLst>
                  <a:glow rad="101600">
                    <a:prstClr val="white">
                      <a:alpha val="60000"/>
                    </a:prstClr>
                  </a:glow>
                </a:effectLst>
                <a:cs typeface="Arial" charset="0"/>
              </a:rPr>
              <a:t> </a:t>
            </a:r>
            <a:r>
              <a:rPr lang="en-US" sz="2000" b="1" dirty="0" err="1" smtClean="0">
                <a:solidFill>
                  <a:prstClr val="black"/>
                </a:solidFill>
                <a:effectLst>
                  <a:glow rad="101600">
                    <a:prstClr val="white">
                      <a:alpha val="60000"/>
                    </a:prstClr>
                  </a:glow>
                </a:effectLst>
                <a:cs typeface="Arial" charset="0"/>
              </a:rPr>
              <a:t>perelokkan</a:t>
            </a:r>
            <a:r>
              <a:rPr lang="en-US" sz="2000" b="1" dirty="0" smtClean="0">
                <a:solidFill>
                  <a:prstClr val="black"/>
                </a:solidFill>
                <a:effectLst>
                  <a:glow rad="101600">
                    <a:prstClr val="white">
                      <a:alpha val="60000"/>
                    </a:prstClr>
                  </a:glow>
                </a:effectLst>
                <a:cs typeface="Arial" charset="0"/>
              </a:rPr>
              <a:t> </a:t>
            </a:r>
            <a:r>
              <a:rPr lang="en-US" sz="2000" b="1" dirty="0" err="1" smtClean="0">
                <a:solidFill>
                  <a:prstClr val="black"/>
                </a:solidFill>
                <a:effectLst>
                  <a:glow rad="101600">
                    <a:prstClr val="white">
                      <a:alpha val="60000"/>
                    </a:prstClr>
                  </a:glow>
                </a:effectLst>
                <a:cs typeface="Arial" charset="0"/>
              </a:rPr>
              <a:t>solat</a:t>
            </a:r>
            <a:endParaRPr lang="en-US" sz="2000" b="1" dirty="0" smtClean="0">
              <a:solidFill>
                <a:prstClr val="black"/>
              </a:solidFill>
              <a:effectLst>
                <a:glow rad="101600">
                  <a:prstClr val="white">
                    <a:alpha val="60000"/>
                  </a:prstClr>
                </a:glow>
              </a:effectLst>
              <a:cs typeface="Arial" charset="0"/>
            </a:endParaRPr>
          </a:p>
          <a:p>
            <a:pPr algn="just">
              <a:defRPr/>
            </a:pPr>
            <a:r>
              <a:rPr lang="en-US" sz="2000" b="1" dirty="0" smtClean="0">
                <a:solidFill>
                  <a:prstClr val="black"/>
                </a:solidFill>
                <a:effectLst>
                  <a:glow rad="101600">
                    <a:prstClr val="white">
                      <a:alpha val="60000"/>
                    </a:prstClr>
                  </a:glow>
                </a:effectLst>
                <a:cs typeface="Arial" charset="0"/>
              </a:rPr>
              <a:t>	iii) </a:t>
            </a:r>
            <a:r>
              <a:rPr lang="en-US" sz="2000" b="1" dirty="0" err="1" smtClean="0">
                <a:solidFill>
                  <a:prstClr val="black"/>
                </a:solidFill>
                <a:effectLst>
                  <a:glow rad="101600">
                    <a:prstClr val="white">
                      <a:alpha val="60000"/>
                    </a:prstClr>
                  </a:glow>
                </a:effectLst>
                <a:cs typeface="Arial" charset="0"/>
              </a:rPr>
              <a:t>Selesaikan</a:t>
            </a:r>
            <a:r>
              <a:rPr lang="en-US" sz="2000" b="1" dirty="0" smtClean="0">
                <a:solidFill>
                  <a:prstClr val="black"/>
                </a:solidFill>
                <a:effectLst>
                  <a:glow rad="101600">
                    <a:prstClr val="white">
                      <a:alpha val="60000"/>
                    </a:prstClr>
                  </a:glow>
                </a:effectLst>
                <a:cs typeface="Arial" charset="0"/>
              </a:rPr>
              <a:t> </a:t>
            </a:r>
            <a:r>
              <a:rPr lang="en-US" sz="2000" b="1" dirty="0" err="1" smtClean="0">
                <a:solidFill>
                  <a:prstClr val="black"/>
                </a:solidFill>
                <a:effectLst>
                  <a:glow rad="101600">
                    <a:prstClr val="white">
                      <a:alpha val="60000"/>
                    </a:prstClr>
                  </a:glow>
                </a:effectLst>
                <a:cs typeface="Arial" charset="0"/>
              </a:rPr>
              <a:t>semua</a:t>
            </a:r>
            <a:r>
              <a:rPr lang="en-US" sz="2000" b="1" dirty="0" smtClean="0">
                <a:solidFill>
                  <a:prstClr val="black"/>
                </a:solidFill>
                <a:effectLst>
                  <a:glow rad="101600">
                    <a:prstClr val="white">
                      <a:alpha val="60000"/>
                    </a:prstClr>
                  </a:glow>
                </a:effectLst>
                <a:cs typeface="Arial" charset="0"/>
              </a:rPr>
              <a:t> </a:t>
            </a:r>
            <a:r>
              <a:rPr lang="en-US" sz="2000" b="1" dirty="0" err="1" smtClean="0">
                <a:solidFill>
                  <a:prstClr val="black"/>
                </a:solidFill>
                <a:effectLst>
                  <a:glow rad="101600">
                    <a:prstClr val="white">
                      <a:alpha val="60000"/>
                    </a:prstClr>
                  </a:glow>
                </a:effectLst>
                <a:cs typeface="Arial" charset="0"/>
              </a:rPr>
              <a:t>Hutang</a:t>
            </a:r>
            <a:endParaRPr lang="en-US" sz="2000" b="1" dirty="0" smtClean="0">
              <a:solidFill>
                <a:prstClr val="black"/>
              </a:solidFill>
              <a:effectLst>
                <a:glow rad="101600">
                  <a:prstClr val="white">
                    <a:alpha val="60000"/>
                  </a:prstClr>
                </a:glow>
              </a:effectLst>
              <a:cs typeface="Arial" charset="0"/>
            </a:endParaRPr>
          </a:p>
          <a:p>
            <a:pPr algn="just">
              <a:defRPr/>
            </a:pPr>
            <a:r>
              <a:rPr lang="en-US" sz="2000" b="1" dirty="0" smtClean="0">
                <a:solidFill>
                  <a:prstClr val="black"/>
                </a:solidFill>
                <a:effectLst>
                  <a:glow rad="101600">
                    <a:prstClr val="white">
                      <a:alpha val="60000"/>
                    </a:prstClr>
                  </a:glow>
                </a:effectLst>
                <a:cs typeface="Arial" charset="0"/>
              </a:rPr>
              <a:t>	iv) </a:t>
            </a:r>
            <a:r>
              <a:rPr lang="en-US" sz="2000" b="1" dirty="0" err="1" smtClean="0">
                <a:solidFill>
                  <a:prstClr val="black"/>
                </a:solidFill>
                <a:effectLst>
                  <a:glow rad="101600">
                    <a:prstClr val="white">
                      <a:alpha val="60000"/>
                    </a:prstClr>
                  </a:glow>
                </a:effectLst>
                <a:cs typeface="Arial" charset="0"/>
              </a:rPr>
              <a:t>Meminta</a:t>
            </a:r>
            <a:r>
              <a:rPr lang="en-US" sz="2000" b="1" dirty="0" smtClean="0">
                <a:solidFill>
                  <a:prstClr val="black"/>
                </a:solidFill>
                <a:effectLst>
                  <a:glow rad="101600">
                    <a:prstClr val="white">
                      <a:alpha val="60000"/>
                    </a:prstClr>
                  </a:glow>
                </a:effectLst>
                <a:cs typeface="Arial" charset="0"/>
              </a:rPr>
              <a:t> </a:t>
            </a:r>
            <a:r>
              <a:rPr lang="en-US" sz="2000" b="1" dirty="0" err="1" smtClean="0">
                <a:solidFill>
                  <a:prstClr val="black"/>
                </a:solidFill>
                <a:effectLst>
                  <a:glow rad="101600">
                    <a:prstClr val="white">
                      <a:alpha val="60000"/>
                    </a:prstClr>
                  </a:glow>
                </a:effectLst>
                <a:cs typeface="Arial" charset="0"/>
              </a:rPr>
              <a:t>Maaf</a:t>
            </a:r>
            <a:endParaRPr lang="en-US" sz="2000" b="1" dirty="0" smtClean="0">
              <a:solidFill>
                <a:prstClr val="black"/>
              </a:solidFill>
              <a:effectLst>
                <a:glow rad="101600">
                  <a:prstClr val="white">
                    <a:alpha val="60000"/>
                  </a:prstClr>
                </a:glow>
              </a:effectLst>
              <a:cs typeface="Arial" charset="0"/>
            </a:endParaRPr>
          </a:p>
          <a:p>
            <a:pPr algn="just">
              <a:defRPr/>
            </a:pPr>
            <a:endParaRPr lang="en-US" sz="2000" b="1" dirty="0" smtClean="0">
              <a:solidFill>
                <a:prstClr val="black"/>
              </a:solidFill>
              <a:effectLst>
                <a:glow rad="101600">
                  <a:prstClr val="white">
                    <a:alpha val="60000"/>
                  </a:prstClr>
                </a:glow>
              </a:effectLst>
              <a:cs typeface="Arial" charset="0"/>
            </a:endParaRPr>
          </a:p>
          <a:p>
            <a:pPr marL="457200" indent="-457200" algn="just">
              <a:buAutoNum type="arabicPeriod" startAt="4"/>
              <a:defRPr/>
            </a:pPr>
            <a:r>
              <a:rPr lang="en-US" sz="2000" b="1" dirty="0" smtClean="0">
                <a:solidFill>
                  <a:prstClr val="black"/>
                </a:solidFill>
                <a:effectLst>
                  <a:glow rad="101600">
                    <a:prstClr val="white">
                      <a:alpha val="60000"/>
                    </a:prstClr>
                  </a:glow>
                </a:effectLst>
                <a:cs typeface="Arial" charset="0"/>
              </a:rPr>
              <a:t>TIGA AMALAN PAHALA BERTERUSAN</a:t>
            </a:r>
          </a:p>
          <a:p>
            <a:pPr algn="just">
              <a:defRPr/>
            </a:pPr>
            <a:r>
              <a:rPr lang="en-US" sz="2000" b="1" dirty="0" smtClean="0">
                <a:solidFill>
                  <a:prstClr val="black"/>
                </a:solidFill>
                <a:effectLst>
                  <a:glow rad="101600">
                    <a:prstClr val="white">
                      <a:alpha val="60000"/>
                    </a:prstClr>
                  </a:glow>
                </a:effectLst>
                <a:cs typeface="Arial" charset="0"/>
              </a:rPr>
              <a:t>	 i)  </a:t>
            </a:r>
            <a:r>
              <a:rPr lang="en-US" sz="2000" b="1" dirty="0" err="1" smtClean="0">
                <a:solidFill>
                  <a:prstClr val="black"/>
                </a:solidFill>
                <a:effectLst>
                  <a:glow rad="101600">
                    <a:prstClr val="white">
                      <a:alpha val="60000"/>
                    </a:prstClr>
                  </a:glow>
                </a:effectLst>
                <a:cs typeface="Arial" charset="0"/>
              </a:rPr>
              <a:t>Sedekah</a:t>
            </a:r>
            <a:r>
              <a:rPr lang="en-US" sz="2000" b="1" dirty="0" smtClean="0">
                <a:solidFill>
                  <a:prstClr val="black"/>
                </a:solidFill>
                <a:effectLst>
                  <a:glow rad="101600">
                    <a:prstClr val="white">
                      <a:alpha val="60000"/>
                    </a:prstClr>
                  </a:glow>
                </a:effectLst>
                <a:cs typeface="Arial" charset="0"/>
              </a:rPr>
              <a:t> </a:t>
            </a:r>
            <a:r>
              <a:rPr lang="en-US" sz="2000" b="1" dirty="0" err="1" smtClean="0">
                <a:solidFill>
                  <a:prstClr val="black"/>
                </a:solidFill>
                <a:effectLst>
                  <a:glow rad="101600">
                    <a:prstClr val="white">
                      <a:alpha val="60000"/>
                    </a:prstClr>
                  </a:glow>
                </a:effectLst>
                <a:cs typeface="Arial" charset="0"/>
              </a:rPr>
              <a:t>Jariah</a:t>
            </a:r>
            <a:endParaRPr lang="en-US" sz="2000" b="1" dirty="0" smtClean="0">
              <a:solidFill>
                <a:prstClr val="black"/>
              </a:solidFill>
              <a:effectLst>
                <a:glow rad="101600">
                  <a:prstClr val="white">
                    <a:alpha val="60000"/>
                  </a:prstClr>
                </a:glow>
              </a:effectLst>
              <a:cs typeface="Arial" charset="0"/>
            </a:endParaRPr>
          </a:p>
          <a:p>
            <a:pPr algn="just">
              <a:defRPr/>
            </a:pPr>
            <a:r>
              <a:rPr lang="en-US" sz="2000" b="1" dirty="0" smtClean="0">
                <a:solidFill>
                  <a:prstClr val="black"/>
                </a:solidFill>
                <a:effectLst>
                  <a:glow rad="101600">
                    <a:prstClr val="white">
                      <a:alpha val="60000"/>
                    </a:prstClr>
                  </a:glow>
                </a:effectLst>
                <a:cs typeface="Arial" charset="0"/>
              </a:rPr>
              <a:t>	ii) </a:t>
            </a:r>
            <a:r>
              <a:rPr lang="en-US" sz="2000" b="1" dirty="0" err="1" smtClean="0">
                <a:solidFill>
                  <a:prstClr val="black"/>
                </a:solidFill>
                <a:effectLst>
                  <a:glow rad="101600">
                    <a:prstClr val="white">
                      <a:alpha val="60000"/>
                    </a:prstClr>
                  </a:glow>
                </a:effectLst>
                <a:cs typeface="Arial" charset="0"/>
              </a:rPr>
              <a:t>Ilmu</a:t>
            </a:r>
            <a:r>
              <a:rPr lang="en-US" sz="2000" b="1" dirty="0" smtClean="0">
                <a:solidFill>
                  <a:prstClr val="black"/>
                </a:solidFill>
                <a:effectLst>
                  <a:glow rad="101600">
                    <a:prstClr val="white">
                      <a:alpha val="60000"/>
                    </a:prstClr>
                  </a:glow>
                </a:effectLst>
                <a:cs typeface="Arial" charset="0"/>
              </a:rPr>
              <a:t> Yang </a:t>
            </a:r>
            <a:r>
              <a:rPr lang="en-US" sz="2000" b="1" dirty="0" err="1" smtClean="0">
                <a:solidFill>
                  <a:prstClr val="black"/>
                </a:solidFill>
                <a:effectLst>
                  <a:glow rad="101600">
                    <a:prstClr val="white">
                      <a:alpha val="60000"/>
                    </a:prstClr>
                  </a:glow>
                </a:effectLst>
                <a:cs typeface="Arial" charset="0"/>
              </a:rPr>
              <a:t>Dimanfaatkan</a:t>
            </a:r>
            <a:endParaRPr lang="en-US" sz="2000" b="1" dirty="0" smtClean="0">
              <a:solidFill>
                <a:prstClr val="black"/>
              </a:solidFill>
              <a:effectLst>
                <a:glow rad="101600">
                  <a:prstClr val="white">
                    <a:alpha val="60000"/>
                  </a:prstClr>
                </a:glow>
              </a:effectLst>
              <a:cs typeface="Arial" charset="0"/>
            </a:endParaRPr>
          </a:p>
          <a:p>
            <a:pPr algn="just">
              <a:defRPr/>
            </a:pPr>
            <a:r>
              <a:rPr lang="en-US" sz="2000" b="1" dirty="0" smtClean="0">
                <a:solidFill>
                  <a:prstClr val="black"/>
                </a:solidFill>
                <a:effectLst>
                  <a:glow rad="101600">
                    <a:prstClr val="white">
                      <a:alpha val="60000"/>
                    </a:prstClr>
                  </a:glow>
                </a:effectLst>
                <a:cs typeface="Arial" charset="0"/>
              </a:rPr>
              <a:t>	iii) </a:t>
            </a:r>
            <a:r>
              <a:rPr lang="en-US" sz="2000" b="1" dirty="0" err="1" smtClean="0">
                <a:solidFill>
                  <a:prstClr val="black"/>
                </a:solidFill>
                <a:effectLst>
                  <a:glow rad="101600">
                    <a:prstClr val="white">
                      <a:alpha val="60000"/>
                    </a:prstClr>
                  </a:glow>
                </a:effectLst>
                <a:cs typeface="Arial" charset="0"/>
              </a:rPr>
              <a:t>Anak</a:t>
            </a:r>
            <a:r>
              <a:rPr lang="en-US" sz="2000" b="1" dirty="0" smtClean="0">
                <a:solidFill>
                  <a:prstClr val="black"/>
                </a:solidFill>
                <a:effectLst>
                  <a:glow rad="101600">
                    <a:prstClr val="white">
                      <a:alpha val="60000"/>
                    </a:prstClr>
                  </a:glow>
                </a:effectLst>
                <a:cs typeface="Arial" charset="0"/>
              </a:rPr>
              <a:t> </a:t>
            </a:r>
            <a:r>
              <a:rPr lang="en-US" sz="2000" b="1" dirty="0" err="1" smtClean="0">
                <a:solidFill>
                  <a:prstClr val="black"/>
                </a:solidFill>
                <a:effectLst>
                  <a:glow rad="101600">
                    <a:prstClr val="white">
                      <a:alpha val="60000"/>
                    </a:prstClr>
                  </a:glow>
                </a:effectLst>
                <a:cs typeface="Arial" charset="0"/>
              </a:rPr>
              <a:t>Soleh</a:t>
            </a:r>
            <a:r>
              <a:rPr lang="en-US" sz="2000" b="1" dirty="0" smtClean="0">
                <a:solidFill>
                  <a:prstClr val="black"/>
                </a:solidFill>
                <a:effectLst>
                  <a:glow rad="101600">
                    <a:prstClr val="white">
                      <a:alpha val="60000"/>
                    </a:prstClr>
                  </a:glow>
                </a:effectLst>
                <a:cs typeface="Arial" charset="0"/>
              </a:rPr>
              <a:t> </a:t>
            </a:r>
            <a:endParaRPr lang="en-US" sz="2000" b="1" dirty="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4169075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72461"/>
            <a:ext cx="9144000" cy="861774"/>
          </a:xfrm>
          <a:prstGeom prst="rect">
            <a:avLst/>
          </a:prstGeom>
          <a:solidFill>
            <a:srgbClr val="990000">
              <a:alpha val="15000"/>
            </a:srgb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وَأَطِيْعُوْهُ لَعَلَّكُمْ تُرْحَمُوْنَ.</a:t>
            </a:r>
            <a:endParaRPr lang="ms-MY" sz="5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17374"/>
            <a:ext cx="9144000" cy="523220"/>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taatilah</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Dia</a:t>
            </a:r>
            <a:endPar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6" y="0"/>
            <a:ext cx="91295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863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Manfaatkan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Kehidupan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91431" y="1398459"/>
            <a:ext cx="1643241" cy="1091418"/>
          </a:xfrm>
          <a:prstGeom prst="rect">
            <a:avLst/>
          </a:prstGeom>
          <a:blipFill>
            <a:blip r:embed="rId3">
              <a:duotone>
                <a:prstClr val="black"/>
                <a:schemeClr val="accent4">
                  <a:tint val="45000"/>
                  <a:satMod val="400000"/>
                </a:schemeClr>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Soleh</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350421" y="1412776"/>
            <a:ext cx="5472608" cy="1140443"/>
          </a:xfrm>
          <a:prstGeom prst="roundRect">
            <a:avLst/>
          </a:prstGeom>
          <a:solidFill>
            <a:srgbClr val="00B0F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Lengkapkan diri dengan amal soleh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3347864" y="2576588"/>
            <a:ext cx="5472608" cy="1140443"/>
          </a:xfrm>
          <a:prstGeom prst="roundRect">
            <a:avLst/>
          </a:prstGeom>
          <a:solidFill>
            <a:schemeClr val="accent6"/>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Hindari perkara yang tidak berfaedah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 Diagonal Corner Rectangle 6"/>
          <p:cNvSpPr/>
          <p:nvPr/>
        </p:nvSpPr>
        <p:spPr>
          <a:xfrm>
            <a:off x="1715881" y="4437112"/>
            <a:ext cx="5901624" cy="1325381"/>
          </a:xfrm>
          <a:prstGeom prst="round2DiagRect">
            <a:avLst/>
          </a:prstGeom>
          <a:solidFill>
            <a:srgbClr val="00B05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Kematian datang pada bila-bila masa sahaja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Curved Left Arrow 7"/>
          <p:cNvSpPr/>
          <p:nvPr/>
        </p:nvSpPr>
        <p:spPr>
          <a:xfrm>
            <a:off x="7236296" y="3628133"/>
            <a:ext cx="504056" cy="1008112"/>
          </a:xfrm>
          <a:prstGeom prst="curvedLeftArrow">
            <a:avLst/>
          </a:prstGeom>
          <a:solidFill>
            <a:srgbClr val="0070C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ms-MY" sz="2000" b="1" dirty="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Notched Right Arrow 8"/>
          <p:cNvSpPr/>
          <p:nvPr/>
        </p:nvSpPr>
        <p:spPr>
          <a:xfrm>
            <a:off x="2606083" y="1818154"/>
            <a:ext cx="432048" cy="252028"/>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2738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Yunus ayat 49</a:t>
            </a:r>
            <a:endParaRPr lang="ms-MY" sz="3000" dirty="0"/>
          </a:p>
        </p:txBody>
      </p:sp>
      <p:sp>
        <p:nvSpPr>
          <p:cNvPr id="4" name="Rectangle 3"/>
          <p:cNvSpPr/>
          <p:nvPr/>
        </p:nvSpPr>
        <p:spPr>
          <a:xfrm>
            <a:off x="0" y="2003356"/>
            <a:ext cx="9144000" cy="1569660"/>
          </a:xfrm>
          <a:prstGeom prst="rect">
            <a:avLst/>
          </a:prstGeom>
          <a:solidFill>
            <a:schemeClr val="accent4">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لِكُلِّ أُمَّةٍ أَجَلٌ ۚ إِذَا جَاءَ أَجَلُهُمْ فَلَا يَسْتَأْخِرُونَ سَاعَةً ۖ وَلَا يَسْتَقْدِمُونَ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272191"/>
            <a:ext cx="9144000" cy="1692771"/>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6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“…bagi tiap-tiap umat ada tempoh yang ditetapkan; maka apabila datang tempohnya, tidak dapat mereka melambatkannya </a:t>
            </a:r>
            <a:r>
              <a:rPr lang="ms-MY" sz="26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sesaatpun</a:t>
            </a:r>
            <a:r>
              <a:rPr lang="ms-MY" sz="26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dan tidak pula dapat mereka menyegerakannya".</a:t>
            </a:r>
            <a:endParaRPr kumimoji="0" lang="ms-MY" sz="26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Kepastian</a:t>
            </a:r>
            <a:endParaRPr lang="ms-MY" sz="3200" dirty="0"/>
          </a:p>
        </p:txBody>
      </p:sp>
      <p:sp>
        <p:nvSpPr>
          <p:cNvPr id="4" name="Rectangle 3"/>
          <p:cNvSpPr/>
          <p:nvPr/>
        </p:nvSpPr>
        <p:spPr>
          <a:xfrm>
            <a:off x="2844698" y="1628800"/>
            <a:ext cx="5975773" cy="115212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suatu perpindahan dari alam dunia ke alam Barzakh dan seterusnya ke alam akhirat.</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547664" y="3933056"/>
            <a:ext cx="5976664" cy="1296144"/>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 dikembali kepada Allah untuk menerima balasan masing-masing </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51519" y="1772816"/>
            <a:ext cx="1990147" cy="792088"/>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manusia</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2216130" y="1916832"/>
            <a:ext cx="432048" cy="2880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27920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1909</Words>
  <Application>Microsoft Office PowerPoint</Application>
  <PresentationFormat>On-screen Show (4:3)</PresentationFormat>
  <Paragraphs>183</Paragraphs>
  <Slides>42</Slides>
  <Notes>0</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Office Theme</vt:lpstr>
      <vt:lpstr>2_Office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6</cp:revision>
  <dcterms:created xsi:type="dcterms:W3CDTF">2019-12-02T04:50:54Z</dcterms:created>
  <dcterms:modified xsi:type="dcterms:W3CDTF">2019-12-04T09:54:46Z</dcterms:modified>
</cp:coreProperties>
</file>